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740" r:id="rId2"/>
    <p:sldMasterId id="2147483741" r:id="rId3"/>
    <p:sldMasterId id="2147483742" r:id="rId4"/>
    <p:sldMasterId id="2147483743" r:id="rId5"/>
    <p:sldMasterId id="2147483744" r:id="rId6"/>
  </p:sldMasterIdLst>
  <p:notesMasterIdLst>
    <p:notesMasterId r:id="rId4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91" r:id="rId25"/>
    <p:sldId id="294" r:id="rId26"/>
    <p:sldId id="292" r:id="rId27"/>
    <p:sldId id="29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욱 김" initials="동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9"/>
    <p:restoredTop sz="99778"/>
  </p:normalViewPr>
  <p:slideViewPr>
    <p:cSldViewPr>
      <p:cViewPr varScale="1">
        <p:scale>
          <a:sx n="83" d="100"/>
          <a:sy n="83" d="100"/>
        </p:scale>
        <p:origin x="1862" y="120"/>
      </p:cViewPr>
      <p:guideLst>
        <p:guide orient="horz" pos="2154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+mn-ea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5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또한</a:t>
            </a:r>
            <a:r>
              <a:rPr lang="en-US" altLang="ko-KR"/>
              <a:t>, 3</a:t>
            </a:r>
            <a:r>
              <a:rPr lang="ko-KR" altLang="en-US"/>
              <a:t>시간 단위로 또 다른 </a:t>
            </a:r>
            <a:r>
              <a:rPr lang="en-US" altLang="ko-KR"/>
              <a:t>api</a:t>
            </a:r>
            <a:r>
              <a:rPr lang="ko-KR" altLang="en-US"/>
              <a:t>를 가져와주는 스케줄러역시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 </a:t>
            </a:r>
            <a:r>
              <a:rPr lang="ko-KR" altLang="en-US"/>
              <a:t>잘 동작되고 있는 것을 볼 수 있었습니다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14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15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16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그리고 백그라운드에서도 지속적으로 실행시키기 위해 </a:t>
            </a:r>
            <a:r>
              <a:rPr lang="en-US" altLang="ko-KR"/>
              <a:t>pm2</a:t>
            </a:r>
            <a:r>
              <a:rPr lang="ko-KR" altLang="en-US"/>
              <a:t>모듈을 다운받고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 </a:t>
            </a:r>
            <a:r>
              <a:rPr lang="ko-KR" altLang="en-US"/>
              <a:t>이를 통해 서버를 실행시켰습니다</a:t>
            </a:r>
            <a:r>
              <a:rPr lang="en-US" altLang="ko-KR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 ps </a:t>
            </a:r>
            <a:r>
              <a:rPr lang="ko-KR" altLang="en-US"/>
              <a:t>명령어를 통해 현재 실행중인 프로세서를 확인하면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 </a:t>
            </a:r>
            <a:r>
              <a:rPr lang="ko-KR" altLang="en-US"/>
              <a:t>실제로 백그라운드에서 실행중인 서버를 볼수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17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18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안드로이드 전체 블록도 입니다</a:t>
            </a:r>
            <a:r>
              <a:rPr lang="en-US" altLang="ko-KR" dirty="0"/>
              <a:t>. </a:t>
            </a:r>
            <a:r>
              <a:rPr lang="ko-KR" altLang="en-US" dirty="0"/>
              <a:t>사용자가 앱 실행을 하면 메인 화면이 뜨고 날씨 정보</a:t>
            </a:r>
            <a:r>
              <a:rPr lang="en-US" altLang="ko-KR" dirty="0"/>
              <a:t>, </a:t>
            </a:r>
            <a:r>
              <a:rPr lang="ko-KR" altLang="en-US" dirty="0"/>
              <a:t>일정 정보</a:t>
            </a:r>
            <a:r>
              <a:rPr lang="en-US" altLang="ko-KR" dirty="0"/>
              <a:t>, </a:t>
            </a:r>
            <a:r>
              <a:rPr lang="ko-KR" altLang="en-US" dirty="0"/>
              <a:t>일정 등록</a:t>
            </a:r>
            <a:r>
              <a:rPr lang="en-US" altLang="ko-KR" dirty="0"/>
              <a:t>, </a:t>
            </a:r>
            <a:r>
              <a:rPr lang="ko-KR" altLang="en-US" dirty="0"/>
              <a:t>메모 순으로 버튼이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19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560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간단하고 시각적으로 </a:t>
            </a:r>
            <a:r>
              <a:rPr lang="ko-KR" altLang="en-US" dirty="0" err="1"/>
              <a:t>보여드리기</a:t>
            </a:r>
            <a:r>
              <a:rPr lang="ko-KR" altLang="en-US" dirty="0"/>
              <a:t> 위하여 일정정보를 예로 들어보겠습니다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106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일정 정보버튼을 누르면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21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510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화면의 반이 캘린더로 채워져 있고 나머지 반은 사용자가 일정 정보를 등록 한 대로 화면에 표시가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22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620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23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6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24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25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26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27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28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29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30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31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32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33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7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34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35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8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9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아마존에서 제공하는 가상 컴퓨팅을 구축하기위해서</a:t>
            </a:r>
            <a:r>
              <a:rPr lang="en-US" altLang="ko-KR"/>
              <a:t> AWS</a:t>
            </a:r>
            <a:r>
              <a:rPr lang="ko-KR" altLang="en-US"/>
              <a:t>에 가입을 하고</a:t>
            </a:r>
            <a:r>
              <a:rPr lang="en-US" altLang="ko-KR"/>
              <a:t>, ec2</a:t>
            </a:r>
            <a:r>
              <a:rPr lang="ko-KR" altLang="en-US"/>
              <a:t>를 만들어 주었는데요</a:t>
            </a:r>
            <a:r>
              <a:rPr lang="en-US" altLang="ko-KR"/>
              <a:t>. </a:t>
            </a:r>
            <a:r>
              <a:rPr lang="ko-KR" altLang="en-US"/>
              <a:t>지금까지 구축했던 </a:t>
            </a:r>
            <a:r>
              <a:rPr lang="en-US" altLang="ko-KR"/>
              <a:t>node.js</a:t>
            </a:r>
            <a:r>
              <a:rPr lang="ko-KR" altLang="en-US"/>
              <a:t>서버를 넣어주기위해 운영체제는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 ubuntu</a:t>
            </a:r>
            <a:r>
              <a:rPr lang="ko-KR" altLang="en-US"/>
              <a:t>로 설치 하고 실행 시켰습니다</a:t>
            </a:r>
            <a:r>
              <a:rPr lang="en-US" altLang="ko-KR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+mn-ea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10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11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12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13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8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5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67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120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39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7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53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27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008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44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48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29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80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02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05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33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154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853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53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81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39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92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1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18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4125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96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29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288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481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85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3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607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72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711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510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904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562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965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298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288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481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8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769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376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7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711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510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904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562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965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298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288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4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309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852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376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72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711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510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904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5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5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46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3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3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3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08740" y="4293096"/>
            <a:ext cx="1907895" cy="2323713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4400" b="1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야심작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1100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30"/>
              <a:ea typeface="-윤고딕330"/>
            </a:endParaRP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발표자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: 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김동욱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 algn="ctr"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팀원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: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김원중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         임예지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       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신세규</a:t>
            </a: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48614" y="908720"/>
            <a:ext cx="5579393" cy="2815902"/>
            <a:chOff x="576263" y="973138"/>
            <a:chExt cx="2520950" cy="1238250"/>
          </a:xfrm>
        </p:grpSpPr>
        <p:sp>
          <p:nvSpPr>
            <p:cNvPr id="3" name="TextBox 2"/>
            <p:cNvSpPr txBox="1"/>
            <p:nvPr/>
          </p:nvSpPr>
          <p:spPr>
            <a:xfrm>
              <a:off x="576263" y="1182325"/>
              <a:ext cx="2465740" cy="31128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400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/>
                  <a:ea typeface="빙그레체"/>
                </a:rPr>
                <a:t>종합 설계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76263" y="97313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576263" y="221138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512291" y="2014076"/>
              <a:ext cx="1080745" cy="16240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/>
                  <a:ea typeface="빙그레체"/>
                </a:rPr>
                <a:t>김인겸 교수님</a:t>
              </a:r>
              <a:endParaRPr lang="ko-KR" altLang="en-US"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896036" y="4323446"/>
            <a:ext cx="432048" cy="5704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9929" y="4323445"/>
            <a:ext cx="432048" cy="5705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096343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AWS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에</a:t>
            </a: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구축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9" y="1124744"/>
            <a:ext cx="8792767" cy="480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60232" y="3681028"/>
            <a:ext cx="6120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17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서버 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92" y="877019"/>
            <a:ext cx="6781800" cy="56483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64466" y="2528900"/>
            <a:ext cx="1188132" cy="355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15426" y="2160252"/>
            <a:ext cx="3984966" cy="1304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79912" y="3701181"/>
            <a:ext cx="2736304" cy="1304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22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096343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Init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값 설정 결과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71" y="944724"/>
            <a:ext cx="566737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412776"/>
            <a:ext cx="561022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25" y="2276872"/>
            <a:ext cx="553402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31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서버 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92" y="877019"/>
            <a:ext cx="6781800" cy="56483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11760" y="3140968"/>
            <a:ext cx="1152128" cy="427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15916" y="1556792"/>
            <a:ext cx="2700300" cy="3312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16216" y="2269405"/>
            <a:ext cx="1584176" cy="1431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78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서버 동작 확인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26232"/>
            <a:ext cx="6480720" cy="581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581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서버 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92" y="877019"/>
            <a:ext cx="6781800" cy="56483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24654" y="4797152"/>
            <a:ext cx="3499374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59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클라이언트의 구분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16732"/>
            <a:ext cx="5633224" cy="465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954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AWS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서버 구축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1" y="1357360"/>
            <a:ext cx="850582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848" y="1340768"/>
            <a:ext cx="33123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602851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29" y="5157192"/>
            <a:ext cx="8261518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3528" y="5229200"/>
            <a:ext cx="81369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전체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519237"/>
            <a:ext cx="5734050" cy="38195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79712" y="4113076"/>
            <a:ext cx="176419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7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안드로이드 전체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39852" y="4005064"/>
            <a:ext cx="230425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3490E3-524F-4B58-87D1-4587CACE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923574"/>
            <a:ext cx="80105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000350" y="1929392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987824" y="4833156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00720" y="2305615"/>
            <a:ext cx="3359324" cy="221685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Ⅰ </a:t>
            </a:r>
            <a:r>
              <a:rPr lang="ko-KR" altLang="en-US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주제 소개</a:t>
            </a:r>
          </a:p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Ⅱ </a:t>
            </a:r>
            <a:r>
              <a:rPr lang="ko-KR" altLang="en-US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진행 상황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 </a:t>
            </a:r>
            <a:r>
              <a:rPr lang="ko-KR" altLang="en-US" sz="280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향후계획</a:t>
            </a: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3813" y="1473170"/>
            <a:ext cx="943826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0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/>
                <a:ea typeface="빙그레체"/>
              </a:rPr>
              <a:t>▶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/>
                <a:ea typeface="빙그레체"/>
              </a:rPr>
              <a:t> 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목차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9812" y="1448780"/>
            <a:ext cx="432048" cy="4352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일정 정보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39852" y="4005064"/>
            <a:ext cx="230425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3490E3-524F-4B58-87D1-4587CACE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923574"/>
            <a:ext cx="8010525" cy="58197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3F35C9D-C084-42D5-9625-60A050B0374F}"/>
              </a:ext>
            </a:extLst>
          </p:cNvPr>
          <p:cNvSpPr/>
          <p:nvPr/>
        </p:nvSpPr>
        <p:spPr>
          <a:xfrm>
            <a:off x="4013937" y="2690750"/>
            <a:ext cx="1116124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84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일정 정보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D3A167F-FB9C-4E38-B7C9-82EB99A5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38" y="-1"/>
            <a:ext cx="3813123" cy="68580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A05BB267-F599-4E5B-BE66-AF6EFBE4CF10}"/>
              </a:ext>
            </a:extLst>
          </p:cNvPr>
          <p:cNvSpPr/>
          <p:nvPr/>
        </p:nvSpPr>
        <p:spPr>
          <a:xfrm>
            <a:off x="3673523" y="5697252"/>
            <a:ext cx="936104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013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일정 정보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F4DF27-A7BC-47AC-B6A3-2E7A7648D6F3}"/>
              </a:ext>
            </a:extLst>
          </p:cNvPr>
          <p:cNvGrpSpPr/>
          <p:nvPr/>
        </p:nvGrpSpPr>
        <p:grpSpPr>
          <a:xfrm>
            <a:off x="2665438" y="-1"/>
            <a:ext cx="3813123" cy="6858000"/>
            <a:chOff x="2665438" y="-1"/>
            <a:chExt cx="3813123" cy="6858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E5A203-F263-48F5-9FD9-F3F193C8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5438" y="-1"/>
              <a:ext cx="3813123" cy="6858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D8D629E-29BA-423C-AD36-FB9F5A57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800" y="935867"/>
              <a:ext cx="3584061" cy="4905162"/>
            </a:xfrm>
            <a:prstGeom prst="rect">
              <a:avLst/>
            </a:prstGeom>
          </p:spPr>
        </p:pic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DC4FC880-B6EF-407D-826B-F49FA41305D2}"/>
              </a:ext>
            </a:extLst>
          </p:cNvPr>
          <p:cNvSpPr/>
          <p:nvPr/>
        </p:nvSpPr>
        <p:spPr>
          <a:xfrm>
            <a:off x="3275856" y="2492896"/>
            <a:ext cx="504056" cy="28803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05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안드로이드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기능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60" y="1340768"/>
            <a:ext cx="7510849" cy="38524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39852" y="4005064"/>
            <a:ext cx="230425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5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WeatherDisplay_Fra</a:t>
            </a:r>
            <a:r>
              <a:rPr kumimoji="0" lang="en-US" altLang="ko-KR" sz="1600" b="1" i="0" u="none" strike="noStrike" kern="1200" cap="none" spc="305" normalizeH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305" normalizeH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7740"/>
            <a:ext cx="7071426" cy="396044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15616" y="3248980"/>
            <a:ext cx="1872208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2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27985"/>
            <a:ext cx="5184576" cy="5486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547664" y="3320988"/>
            <a:ext cx="4644516" cy="2916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0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7740"/>
            <a:ext cx="7071426" cy="396044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94240" y="3653262"/>
            <a:ext cx="2512959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980449"/>
            <a:ext cx="5076564" cy="57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267744" y="432910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67744" y="4545124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67744" y="5217910"/>
            <a:ext cx="261389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7740"/>
            <a:ext cx="7071426" cy="396044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499201" y="2672916"/>
            <a:ext cx="1080120" cy="612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8" y="1099416"/>
            <a:ext cx="7591083" cy="478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331640" y="2420888"/>
            <a:ext cx="6910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806135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kumimoji="0" lang="ko-KR" altLang="en-US" sz="1800" b="1" i="0" u="none" strike="noStrike" kern="1200" cap="none" spc="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307765" y="307122"/>
              <a:ext cx="1330506" cy="1918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1026" name="Picture 2" descr="ìì¹¨ì ê¸°ì ëì ëí ì´ë¯¸ì§ ê²ìê²°ê³¼">
            <a:extLst>
              <a:ext uri="{FF2B5EF4-FFF2-40B4-BE49-F238E27FC236}">
                <a16:creationId xmlns:a16="http://schemas.microsoft.com/office/drawing/2014/main" id="{3B325EFB-0F8E-4B07-8174-C570370F8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702602"/>
            <a:ext cx="4321803" cy="269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1B20AA8B-9904-4784-9C6C-AF874C05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60" y="815817"/>
            <a:ext cx="3820470" cy="582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3FE45E98-536F-4C33-8B20-C4E0B9F4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4644516" cy="305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7740"/>
            <a:ext cx="7071426" cy="396044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499201" y="4653136"/>
            <a:ext cx="108012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02" y="980728"/>
            <a:ext cx="5153025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411760" y="2420888"/>
            <a:ext cx="4320480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전체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519237"/>
            <a:ext cx="5734050" cy="38195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400092" y="4149080"/>
            <a:ext cx="176419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11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스케줄러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414462"/>
            <a:ext cx="5972175" cy="40290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875938" y="1844823"/>
            <a:ext cx="5576381" cy="1584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22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스케줄러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5" y="1448780"/>
            <a:ext cx="3074742" cy="25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6" y="2281227"/>
            <a:ext cx="3317117" cy="139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51" y="3875521"/>
            <a:ext cx="3463486" cy="76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66" y="814729"/>
            <a:ext cx="4257675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355976" y="1799493"/>
            <a:ext cx="1764196" cy="153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98701" y="2431089"/>
            <a:ext cx="3437921" cy="153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91980" y="5013176"/>
            <a:ext cx="1204970" cy="153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19972" y="5471901"/>
            <a:ext cx="2556284" cy="837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91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시연영상(0507)">
            <a:hlinkClick r:id="" action="ppaction://media"/>
            <a:extLst>
              <a:ext uri="{FF2B5EF4-FFF2-40B4-BE49-F238E27FC236}">
                <a16:creationId xmlns:a16="http://schemas.microsoft.com/office/drawing/2014/main" id="{EB56C714-E9EA-402D-97B3-312BD3B9F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822" y="1307142"/>
            <a:ext cx="8722356" cy="4906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6A244A-C714-4114-814B-86CFD9B9252A}"/>
              </a:ext>
            </a:extLst>
          </p:cNvPr>
          <p:cNvSpPr txBox="1"/>
          <p:nvPr/>
        </p:nvSpPr>
        <p:spPr>
          <a:xfrm>
            <a:off x="505775" y="604790"/>
            <a:ext cx="4396990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▶ 동영상 시연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2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77328" y="5558442"/>
            <a:ext cx="957496" cy="907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50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77328" y="4226294"/>
            <a:ext cx="957496" cy="905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50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77328" y="2930150"/>
            <a:ext cx="957496" cy="90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50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7328" y="1592796"/>
            <a:ext cx="957496" cy="91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50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66838" y="1080784"/>
          <a:ext cx="8410324" cy="5256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10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14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64586" y="1244427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김원중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아두이노로 모듈 제어 프로그래밍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4587" y="3897052"/>
            <a:ext cx="7488832" cy="4349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임예지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  – 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부품에 맞는 디자인 설계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  </a:t>
            </a:r>
            <a:endParaRPr lang="ko-KR" altLang="en-US" sz="2300" spc="5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1876" y="2550676"/>
            <a:ext cx="7905286" cy="7906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김동욱  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–  App Fragment 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 및 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Data 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관리를 위한 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Bundle 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구성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4582" y="5193196"/>
            <a:ext cx="7417822" cy="800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신세규 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– AWS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를 통해 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Node.js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로 만든 서버 구동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547" y="123275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548" y="2543128"/>
            <a:ext cx="720080" cy="4362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3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3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1837" y="386104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3548" y="519319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34" name="사각형: 둥근 모서리 33"/>
          <p:cNvSpPr/>
          <p:nvPr/>
        </p:nvSpPr>
        <p:spPr>
          <a:xfrm>
            <a:off x="2123728" y="2051756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970988" y="1600364"/>
            <a:ext cx="957496" cy="90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100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80984" y="1592796"/>
            <a:ext cx="957496" cy="91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 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사각형: 둥근 모서리 47"/>
          <p:cNvSpPr/>
          <p:nvPr/>
        </p:nvSpPr>
        <p:spPr>
          <a:xfrm>
            <a:off x="2123728" y="3389110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9" name="사각형: 둥근 모서리 48"/>
          <p:cNvSpPr/>
          <p:nvPr/>
        </p:nvSpPr>
        <p:spPr>
          <a:xfrm>
            <a:off x="2123729" y="3384616"/>
            <a:ext cx="5148571" cy="2341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970988" y="2937718"/>
            <a:ext cx="957496" cy="908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100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80984" y="2930150"/>
            <a:ext cx="957496" cy="90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 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3" name="사각형: 둥근 모서리 52"/>
          <p:cNvSpPr/>
          <p:nvPr/>
        </p:nvSpPr>
        <p:spPr>
          <a:xfrm>
            <a:off x="2123728" y="4685254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4" name="사각형: 둥근 모서리 53"/>
          <p:cNvSpPr/>
          <p:nvPr/>
        </p:nvSpPr>
        <p:spPr>
          <a:xfrm>
            <a:off x="2123728" y="4680760"/>
            <a:ext cx="5076564" cy="2296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7970988" y="4233862"/>
            <a:ext cx="957496" cy="90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100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680984" y="4226294"/>
            <a:ext cx="957496" cy="905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 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8" name="사각형: 둥근 모서리 57"/>
          <p:cNvSpPr/>
          <p:nvPr/>
        </p:nvSpPr>
        <p:spPr>
          <a:xfrm>
            <a:off x="2123728" y="6017402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970988" y="5566010"/>
            <a:ext cx="957496" cy="90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100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80984" y="5558442"/>
            <a:ext cx="957496" cy="907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839" y="152974"/>
            <a:ext cx="4664181" cy="35947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30"/>
                <a:ea typeface="-윤고딕330"/>
              </a:rPr>
              <a:t>Ⅱ</a:t>
            </a: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. </a:t>
            </a:r>
            <a:r>
              <a:rPr lang="ko-KR" altLang="en-US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진행상황 </a:t>
            </a: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– </a:t>
            </a:r>
            <a:r>
              <a:rPr lang="ko-KR" altLang="en-US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중간 달성률 </a:t>
            </a:r>
            <a:endParaRPr lang="ko-KR" altLang="en-US" b="1" spc="293">
              <a:solidFill>
                <a:schemeClr val="bg1">
                  <a:lumMod val="9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64" name="사각형: 둥근 모서리 48"/>
          <p:cNvSpPr/>
          <p:nvPr/>
        </p:nvSpPr>
        <p:spPr>
          <a:xfrm>
            <a:off x="2123728" y="2042769"/>
            <a:ext cx="4536504" cy="2341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사각형: 둥근 모서리 48"/>
          <p:cNvSpPr/>
          <p:nvPr/>
        </p:nvSpPr>
        <p:spPr>
          <a:xfrm>
            <a:off x="2123728" y="6021288"/>
            <a:ext cx="5544616" cy="2341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4" grpId="1" animBg="1"/>
      <p:bldP spid="64" grpId="2" animBg="1"/>
      <p:bldP spid="65" grpId="3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38685"/>
              </p:ext>
            </p:extLst>
          </p:nvPr>
        </p:nvGraphicFramePr>
        <p:xfrm>
          <a:off x="611560" y="728700"/>
          <a:ext cx="7416824" cy="5796650"/>
        </p:xfrm>
        <a:graphic>
          <a:graphicData uri="http://schemas.openxmlformats.org/drawingml/2006/table">
            <a:tbl>
              <a:tblPr firstRow="1" bandRow="1"/>
              <a:tblGrid>
                <a:gridCol w="201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469"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100" b="1" kern="0" spc="5">
                          <a:solidFill>
                            <a:srgbClr val="000000"/>
                          </a:solidFill>
                          <a:ea typeface="Gulim"/>
                        </a:rPr>
                        <a:t>수행 내용</a:t>
                      </a: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100" b="1" kern="0" spc="5">
                          <a:solidFill>
                            <a:srgbClr val="000000"/>
                          </a:solidFill>
                          <a:ea typeface="Gulim"/>
                        </a:rPr>
                        <a:t>일정 </a:t>
                      </a:r>
                      <a:r>
                        <a:rPr lang="en-US" altLang="ko-KR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(2</a:t>
                      </a:r>
                      <a:r>
                        <a:rPr lang="ko-KR" altLang="en-US" sz="1100" b="1" kern="0" spc="5">
                          <a:solidFill>
                            <a:srgbClr val="000000"/>
                          </a:solidFill>
                          <a:ea typeface="Gulim"/>
                        </a:rPr>
                        <a:t>주 단위</a:t>
                      </a:r>
                      <a:r>
                        <a:rPr lang="en-US" altLang="ko-KR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6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1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2,3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4,5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6,7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8,9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10,11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12,13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14,15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latin typeface="Gulim"/>
                          <a:ea typeface="Gulim"/>
                        </a:rPr>
                        <a:t>조 편성 및</a:t>
                      </a:r>
                    </a:p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지도 교수 선정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node.js</a:t>
                      </a: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를 사용한 서버 제작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모듈 제어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(led </a:t>
                      </a: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스트립</a:t>
                      </a: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모듈 제어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(</a:t>
                      </a: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도트 매트릭스</a:t>
                      </a: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일정 관리 </a:t>
                      </a: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APP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스케줄러 소프트웨어 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제작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스케줄러 하드웨어 제작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최종 시제품 완성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156176" y="1448780"/>
            <a:ext cx="36004" cy="504448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839" y="152974"/>
            <a:ext cx="4664181" cy="35947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</a:t>
            </a: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. </a:t>
            </a:r>
            <a:r>
              <a:rPr lang="ko-KR" altLang="en-US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향후계획 - 전체계획표 </a:t>
            </a:r>
            <a:endParaRPr lang="ko-KR" altLang="en-US" b="1" spc="293">
              <a:solidFill>
                <a:schemeClr val="bg1">
                  <a:lumMod val="95000"/>
                </a:schemeClr>
              </a:solidFill>
              <a:latin typeface="빙그레체"/>
              <a:ea typeface="빙그레체"/>
            </a:endParaRP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김원중  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 </a:t>
            </a:r>
            <a:r>
              <a:rPr lang="ko-KR" altLang="en-US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스케줄러 기능에 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맞게 </a:t>
            </a:r>
            <a:r>
              <a:rPr lang="ko-KR" altLang="en-US" sz="2300" b="0" i="0" kern="1200" spc="5" dirty="0" err="1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모듈코딩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en-US" altLang="ko-KR" sz="2300" b="0" i="0" kern="1200" spc="5" dirty="0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임예지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–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디자인에 맞는 실제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3D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모델 제작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50895" y="2874712"/>
            <a:ext cx="7481544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김동욱  </a:t>
            </a:r>
            <a:r>
              <a:rPr lang="en-US" altLang="ko-KR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ko-KR" altLang="en-US" sz="2300" b="0" i="0" kern="1200" spc="5" dirty="0" err="1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프래그먼트로</a:t>
            </a:r>
            <a:r>
              <a:rPr lang="ko-KR" altLang="en-US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안드로이드 앱 제작</a:t>
            </a:r>
            <a:r>
              <a:rPr lang="en-US" altLang="ko-KR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</a:t>
            </a:r>
            <a:endParaRPr lang="en-US" altLang="ko-KR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540" y="5178968"/>
            <a:ext cx="7762317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 err="1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신세규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en-US" altLang="ko-KR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en-US" altLang="ko-KR" sz="2300" spc="5" dirty="0" err="1" smtClean="0">
                <a:solidFill>
                  <a:prstClr val="white"/>
                </a:solidFill>
                <a:latin typeface="빙그레체"/>
                <a:ea typeface="빙그레체"/>
              </a:rPr>
              <a:t>openApi</a:t>
            </a:r>
            <a:r>
              <a:rPr lang="en-US" altLang="ko-KR" sz="2300" spc="5" dirty="0" smtClean="0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r>
              <a:rPr lang="ko-KR" altLang="en-US" sz="2300" spc="5" dirty="0" smtClean="0">
                <a:solidFill>
                  <a:prstClr val="white"/>
                </a:solidFill>
                <a:latin typeface="빙그레체"/>
                <a:ea typeface="빙그레체"/>
              </a:rPr>
              <a:t>트래픽 문제 해결 및 </a:t>
            </a:r>
            <a:r>
              <a:rPr lang="ko-KR" altLang="en-US" sz="2300" spc="5" dirty="0" err="1" smtClean="0">
                <a:solidFill>
                  <a:prstClr val="white"/>
                </a:solidFill>
                <a:latin typeface="빙그레체"/>
                <a:ea typeface="빙그레체"/>
              </a:rPr>
              <a:t>구글캘린더</a:t>
            </a:r>
            <a:r>
              <a:rPr lang="ko-KR" altLang="en-US" sz="2300" spc="5" dirty="0" smtClean="0">
                <a:solidFill>
                  <a:prstClr val="white"/>
                </a:solidFill>
                <a:latin typeface="빙그레체"/>
                <a:ea typeface="빙그레체"/>
              </a:rPr>
              <a:t> 연동</a:t>
            </a:r>
            <a:r>
              <a:rPr lang="en-US" altLang="ko-KR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</a:t>
            </a:r>
            <a:endParaRPr lang="en-US" altLang="ko-KR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3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3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4664181" cy="6356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</a:t>
            </a: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. </a:t>
            </a:r>
            <a:r>
              <a:rPr lang="ko-KR" altLang="en-US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향후계획 </a:t>
            </a: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– </a:t>
            </a:r>
            <a:r>
              <a:rPr lang="ko-KR" altLang="en-US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다음 주</a:t>
            </a:r>
          </a:p>
          <a:p>
            <a:pPr>
              <a:defRPr lang="ko-KR" altLang="en-US"/>
            </a:pPr>
            <a:endParaRPr lang="ko-KR" altLang="en-US" b="1">
              <a:latin typeface="빙그레체"/>
              <a:ea typeface="빙그레체"/>
            </a:endParaRP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28" name="TextBox 27"/>
            <p:cNvSpPr txBox="1"/>
            <p:nvPr/>
          </p:nvSpPr>
          <p:spPr>
            <a:xfrm>
              <a:off x="7034217" y="306017"/>
              <a:ext cx="1838471" cy="19315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프로젝트 기획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03748" y="3244334"/>
            <a:ext cx="4356484" cy="820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>
                <a:solidFill>
                  <a:schemeClr val="bg1"/>
                </a:solidFill>
              </a:rPr>
              <a:t>- THE END - </a:t>
            </a:r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0571220">
            <a:off x="2844486" y="2822385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9" name="TextBox 8"/>
          <p:cNvSpPr txBox="1"/>
          <p:nvPr/>
        </p:nvSpPr>
        <p:spPr>
          <a:xfrm rot="20571220">
            <a:off x="2668379" y="2822384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806135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kumimoji="0" lang="ko-KR" altLang="en-US" sz="1800" b="1" i="0" u="none" strike="noStrike" kern="1200" cap="none" spc="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307765" y="307122"/>
              <a:ext cx="1330506" cy="1918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8E386D9-6995-40FF-B8F4-60FF4155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27" y="1207481"/>
            <a:ext cx="4167853" cy="4924329"/>
          </a:xfrm>
          <a:prstGeom prst="rect">
            <a:avLst/>
          </a:prstGeom>
        </p:spPr>
      </p:pic>
      <p:pic>
        <p:nvPicPr>
          <p:cNvPr id="1030" name="Picture 6" descr="ìì¹¨ì íì¥ì ëí ì´ë¯¸ì§ ê²ìê²°ê³¼">
            <a:extLst>
              <a:ext uri="{FF2B5EF4-FFF2-40B4-BE49-F238E27FC236}">
                <a16:creationId xmlns:a16="http://schemas.microsoft.com/office/drawing/2014/main" id="{2FDA57D1-CFAE-4FF1-961B-774B58E6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9" y="3861048"/>
            <a:ext cx="4165594" cy="260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F4BB0464-E34F-495B-B472-2C2141460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72716"/>
            <a:ext cx="4167853" cy="272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06901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D47F00-BE82-4DAB-A4D4-99763B4471C9}"/>
              </a:ext>
            </a:extLst>
          </p:cNvPr>
          <p:cNvSpPr/>
          <p:nvPr/>
        </p:nvSpPr>
        <p:spPr>
          <a:xfrm>
            <a:off x="1340621" y="1031257"/>
            <a:ext cx="6440600" cy="56381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50E9AB-2EC5-42F9-911C-A9D12A2F0234}"/>
              </a:ext>
            </a:extLst>
          </p:cNvPr>
          <p:cNvSpPr/>
          <p:nvPr/>
        </p:nvSpPr>
        <p:spPr>
          <a:xfrm>
            <a:off x="3743899" y="2443128"/>
            <a:ext cx="1558982" cy="594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하드웨어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505775" y="604790"/>
            <a:ext cx="4396990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▶ 스케줄러 외관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–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일정을 나타낼 때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5B96CE-62C0-4BB4-A6EE-361F53CF359A}"/>
              </a:ext>
            </a:extLst>
          </p:cNvPr>
          <p:cNvSpPr/>
          <p:nvPr/>
        </p:nvSpPr>
        <p:spPr>
          <a:xfrm>
            <a:off x="2947300" y="3178505"/>
            <a:ext cx="3078385" cy="1539192"/>
          </a:xfrm>
          <a:prstGeom prst="rect">
            <a:avLst/>
          </a:prstGeom>
          <a:pattFill prst="smCheck">
            <a:fgClr>
              <a:schemeClr val="dk1">
                <a:alpha val="92000"/>
              </a:schemeClr>
            </a:fgClr>
            <a:bgClr>
              <a:srgbClr val="D9D9D9"/>
            </a:bgClr>
          </a:patt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315322-0880-4195-9918-BF1520963A75}"/>
              </a:ext>
            </a:extLst>
          </p:cNvPr>
          <p:cNvGrpSpPr/>
          <p:nvPr/>
        </p:nvGrpSpPr>
        <p:grpSpPr>
          <a:xfrm>
            <a:off x="3743899" y="2443128"/>
            <a:ext cx="1558982" cy="600361"/>
            <a:chOff x="5231892" y="1404366"/>
            <a:chExt cx="2078642" cy="8004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FE0B067-E21C-4B04-9C98-4B1E17E89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231892" y="1404366"/>
              <a:ext cx="498785" cy="79209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D0F361-5521-4562-9BAA-CB91A953E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84037" y="1425633"/>
              <a:ext cx="468058" cy="77083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85A633-0CEA-467B-983E-EF70DDACB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596771"/>
              <a:ext cx="198120" cy="1676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4268E6-B8BE-4C0D-864C-5A6B7EFD5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884807"/>
              <a:ext cx="198120" cy="16764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2F98FBA-77B5-4F21-A86D-3D27E82E6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717953" y="1404366"/>
              <a:ext cx="498785" cy="79209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FDAC5B-1FB2-44CB-B27E-7AC50F3DCE2D}"/>
                </a:ext>
              </a:extLst>
            </p:cNvPr>
            <p:cNvSpPr/>
            <p:nvPr/>
          </p:nvSpPr>
          <p:spPr>
            <a:xfrm>
              <a:off x="5231892" y="1404366"/>
              <a:ext cx="2078642" cy="800481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460ED0-B02A-4EC0-B5BA-5469EA65B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852095" y="1434065"/>
              <a:ext cx="432054" cy="76239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F43BDC5-AB28-4380-B660-9BB7FF857CCE}"/>
              </a:ext>
            </a:extLst>
          </p:cNvPr>
          <p:cNvSpPr txBox="1"/>
          <p:nvPr/>
        </p:nvSpPr>
        <p:spPr>
          <a:xfrm>
            <a:off x="2960801" y="3259516"/>
            <a:ext cx="5049632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1-2 </a:t>
            </a:r>
            <a:r>
              <a:rPr lang="ko-KR" altLang="en-US" sz="36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예림이랑 점심약속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2964F5-5106-43CA-A447-98CE66070906}"/>
              </a:ext>
            </a:extLst>
          </p:cNvPr>
          <p:cNvSpPr txBox="1"/>
          <p:nvPr/>
        </p:nvSpPr>
        <p:spPr>
          <a:xfrm>
            <a:off x="2954050" y="3991481"/>
            <a:ext cx="9142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dirty="0">
                <a:ln w="12700" cap="flat" cmpd="sng" algn="ctr">
                  <a:solidFill>
                    <a:srgbClr val="783E94"/>
                  </a:solidFill>
                  <a:prstDash val="sysDot"/>
                  <a:round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63500">
                    <a:srgbClr val="783E94">
                      <a:alpha val="50000"/>
                    </a:srgbClr>
                  </a:glow>
                </a:effectLst>
              </a:rPr>
              <a:t>9-11</a:t>
            </a:r>
            <a:r>
              <a:rPr lang="ko-KR" altLang="en-US" sz="3600" dirty="0">
                <a:ln w="12700" cap="flat" cmpd="sng" algn="ctr">
                  <a:solidFill>
                    <a:srgbClr val="783E94"/>
                  </a:solidFill>
                  <a:prstDash val="sysDot"/>
                  <a:round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63500">
                    <a:srgbClr val="783E94">
                      <a:alpha val="50000"/>
                    </a:srgbClr>
                  </a:glow>
                </a:effectLst>
              </a:rPr>
              <a:t> 진실이랑 </a:t>
            </a:r>
            <a:r>
              <a:rPr lang="ko-KR" altLang="en-US" sz="3600" dirty="0" err="1">
                <a:ln w="12700" cap="flat" cmpd="sng" algn="ctr">
                  <a:solidFill>
                    <a:srgbClr val="783E94"/>
                  </a:solidFill>
                  <a:prstDash val="sysDot"/>
                  <a:round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63500">
                    <a:srgbClr val="783E94">
                      <a:alpha val="50000"/>
                    </a:srgbClr>
                  </a:glow>
                </a:effectLst>
              </a:rPr>
              <a:t>어벤져스</a:t>
            </a:r>
            <a:r>
              <a:rPr lang="en-US" altLang="ko-KR" sz="3600" dirty="0">
                <a:ln w="12700" cap="flat" cmpd="sng" algn="ctr">
                  <a:solidFill>
                    <a:srgbClr val="783E94"/>
                  </a:solidFill>
                  <a:prstDash val="sysDot"/>
                  <a:round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63500">
                    <a:srgbClr val="783E94">
                      <a:alpha val="50000"/>
                    </a:srgbClr>
                  </a:glow>
                </a:effectLst>
              </a:rPr>
              <a:t>-</a:t>
            </a:r>
            <a:r>
              <a:rPr lang="ko-KR" altLang="en-US" sz="3600" dirty="0" err="1">
                <a:ln w="12700" cap="flat" cmpd="sng" algn="ctr">
                  <a:solidFill>
                    <a:srgbClr val="783E94"/>
                  </a:solidFill>
                  <a:prstDash val="sysDot"/>
                  <a:round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63500">
                    <a:srgbClr val="783E94">
                      <a:alpha val="50000"/>
                    </a:srgbClr>
                  </a:glow>
                </a:effectLst>
              </a:rPr>
              <a:t>엔드게임보러가기</a:t>
            </a:r>
            <a:endParaRPr lang="ko-KR" altLang="en-US" sz="3600" dirty="0">
              <a:ln w="12700" cap="flat" cmpd="sng" algn="ctr">
                <a:solidFill>
                  <a:srgbClr val="783E94"/>
                </a:solidFill>
                <a:prstDash val="sysDot"/>
                <a:round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glow rad="63500">
                  <a:srgbClr val="783E94">
                    <a:alpha val="50000"/>
                  </a:srgbClr>
                </a:glo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381B06-79B7-4396-9F64-24E4C157F02B}"/>
              </a:ext>
            </a:extLst>
          </p:cNvPr>
          <p:cNvSpPr/>
          <p:nvPr/>
        </p:nvSpPr>
        <p:spPr>
          <a:xfrm>
            <a:off x="-5028" y="3144982"/>
            <a:ext cx="1345649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5DA7EB-60F8-4156-9E37-FE6DF10537F2}"/>
              </a:ext>
            </a:extLst>
          </p:cNvPr>
          <p:cNvSpPr/>
          <p:nvPr/>
        </p:nvSpPr>
        <p:spPr>
          <a:xfrm>
            <a:off x="7781222" y="3144982"/>
            <a:ext cx="1363286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DCCC74-3CF7-4618-A425-3CDD3D01E0A4}"/>
              </a:ext>
            </a:extLst>
          </p:cNvPr>
          <p:cNvSpPr/>
          <p:nvPr/>
        </p:nvSpPr>
        <p:spPr>
          <a:xfrm>
            <a:off x="1340620" y="3032964"/>
            <a:ext cx="1584177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F7F3CC-9DF8-4140-89E1-26D839B5D71A}"/>
              </a:ext>
            </a:extLst>
          </p:cNvPr>
          <p:cNvSpPr/>
          <p:nvPr/>
        </p:nvSpPr>
        <p:spPr>
          <a:xfrm>
            <a:off x="6057145" y="3055377"/>
            <a:ext cx="1724076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6BD0BD0B-8191-4D93-A4A3-9E964214CB42}"/>
              </a:ext>
            </a:extLst>
          </p:cNvPr>
          <p:cNvSpPr/>
          <p:nvPr/>
        </p:nvSpPr>
        <p:spPr>
          <a:xfrm>
            <a:off x="2339752" y="1693351"/>
            <a:ext cx="4266533" cy="4266533"/>
          </a:xfrm>
          <a:prstGeom prst="donut">
            <a:avLst>
              <a:gd name="adj" fmla="val 7372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260AB89-4C5C-48F3-9FA5-75DFCFF00404}"/>
              </a:ext>
            </a:extLst>
          </p:cNvPr>
          <p:cNvGrpSpPr/>
          <p:nvPr/>
        </p:nvGrpSpPr>
        <p:grpSpPr>
          <a:xfrm>
            <a:off x="2326223" y="2389120"/>
            <a:ext cx="810101" cy="1444680"/>
            <a:chOff x="3341657" y="1332357"/>
            <a:chExt cx="1080134" cy="192624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F8670B4-3276-47D4-9571-64256F87BEBE}"/>
                </a:ext>
              </a:extLst>
            </p:cNvPr>
            <p:cNvSpPr/>
            <p:nvPr/>
          </p:nvSpPr>
          <p:spPr>
            <a:xfrm>
              <a:off x="3917728" y="1332357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5290B3A-D22A-4F7D-9230-A3CCA9F4E953}"/>
                </a:ext>
              </a:extLst>
            </p:cNvPr>
            <p:cNvSpPr/>
            <p:nvPr/>
          </p:nvSpPr>
          <p:spPr>
            <a:xfrm>
              <a:off x="3413666" y="225047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9270A07-A8AD-43F5-8D44-76669A4C801C}"/>
                </a:ext>
              </a:extLst>
            </p:cNvPr>
            <p:cNvSpPr/>
            <p:nvPr/>
          </p:nvSpPr>
          <p:spPr>
            <a:xfrm>
              <a:off x="3341657" y="2754534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832191-32F6-4451-B471-6EA0C779771A}"/>
                </a:ext>
              </a:extLst>
            </p:cNvPr>
            <p:cNvSpPr/>
            <p:nvPr/>
          </p:nvSpPr>
          <p:spPr>
            <a:xfrm>
              <a:off x="3629692" y="176441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4452EE-AF6D-4546-8656-3D007CD64582}"/>
              </a:ext>
            </a:extLst>
          </p:cNvPr>
          <p:cNvGrpSpPr/>
          <p:nvPr/>
        </p:nvGrpSpPr>
        <p:grpSpPr>
          <a:xfrm>
            <a:off x="5215583" y="1895845"/>
            <a:ext cx="688586" cy="569557"/>
            <a:chOff x="7194137" y="674655"/>
            <a:chExt cx="918114" cy="75940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062FF62-BCD2-4460-9815-367D130F5786}"/>
                </a:ext>
              </a:extLst>
            </p:cNvPr>
            <p:cNvSpPr/>
            <p:nvPr/>
          </p:nvSpPr>
          <p:spPr>
            <a:xfrm>
              <a:off x="7608188" y="930002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C8C45F-B889-4463-AACF-DA01C84E265F}"/>
                </a:ext>
              </a:extLst>
            </p:cNvPr>
            <p:cNvSpPr/>
            <p:nvPr/>
          </p:nvSpPr>
          <p:spPr>
            <a:xfrm>
              <a:off x="7194137" y="674655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0444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52969 -0.0004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93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-0.97986 0.00046 " pathEditMode="relative" rAng="0" ptsTypes="AA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9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D47F00-BE82-4DAB-A4D4-99763B4471C9}"/>
              </a:ext>
            </a:extLst>
          </p:cNvPr>
          <p:cNvSpPr/>
          <p:nvPr/>
        </p:nvSpPr>
        <p:spPr>
          <a:xfrm>
            <a:off x="1331640" y="1031257"/>
            <a:ext cx="6440600" cy="56381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50E9AB-2EC5-42F9-911C-A9D12A2F0234}"/>
              </a:ext>
            </a:extLst>
          </p:cNvPr>
          <p:cNvSpPr/>
          <p:nvPr/>
        </p:nvSpPr>
        <p:spPr>
          <a:xfrm>
            <a:off x="3734918" y="2443128"/>
            <a:ext cx="1558982" cy="594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하드웨어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5B96CE-62C0-4BB4-A6EE-361F53CF359A}"/>
              </a:ext>
            </a:extLst>
          </p:cNvPr>
          <p:cNvSpPr/>
          <p:nvPr/>
        </p:nvSpPr>
        <p:spPr>
          <a:xfrm>
            <a:off x="2938319" y="3178505"/>
            <a:ext cx="3078385" cy="1539192"/>
          </a:xfrm>
          <a:prstGeom prst="rect">
            <a:avLst/>
          </a:prstGeom>
          <a:pattFill prst="smCheck">
            <a:fgClr>
              <a:schemeClr val="dk1">
                <a:alpha val="92000"/>
              </a:schemeClr>
            </a:fgClr>
            <a:bgClr>
              <a:srgbClr val="D9D9D9"/>
            </a:bgClr>
          </a:patt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381B06-79B7-4396-9F64-24E4C157F02B}"/>
              </a:ext>
            </a:extLst>
          </p:cNvPr>
          <p:cNvSpPr/>
          <p:nvPr/>
        </p:nvSpPr>
        <p:spPr>
          <a:xfrm>
            <a:off x="-14009" y="3144982"/>
            <a:ext cx="1345649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5DA7EB-60F8-4156-9E37-FE6DF10537F2}"/>
              </a:ext>
            </a:extLst>
          </p:cNvPr>
          <p:cNvSpPr/>
          <p:nvPr/>
        </p:nvSpPr>
        <p:spPr>
          <a:xfrm>
            <a:off x="7772241" y="3144982"/>
            <a:ext cx="1363286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DCCC74-3CF7-4618-A425-3CDD3D01E0A4}"/>
              </a:ext>
            </a:extLst>
          </p:cNvPr>
          <p:cNvSpPr/>
          <p:nvPr/>
        </p:nvSpPr>
        <p:spPr>
          <a:xfrm>
            <a:off x="1331639" y="3032964"/>
            <a:ext cx="1584177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F7F3CC-9DF8-4140-89E1-26D839B5D71A}"/>
              </a:ext>
            </a:extLst>
          </p:cNvPr>
          <p:cNvSpPr/>
          <p:nvPr/>
        </p:nvSpPr>
        <p:spPr>
          <a:xfrm>
            <a:off x="6048164" y="3055377"/>
            <a:ext cx="1724076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A31BF-147A-46F3-AF46-6A1DF8D3BDF6}"/>
              </a:ext>
            </a:extLst>
          </p:cNvPr>
          <p:cNvSpPr txBox="1"/>
          <p:nvPr/>
        </p:nvSpPr>
        <p:spPr>
          <a:xfrm>
            <a:off x="2987782" y="1448068"/>
            <a:ext cx="3024378" cy="176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ㅣㅣ</a:t>
            </a:r>
            <a:r>
              <a:rPr lang="ko-KR" altLang="en-US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                 </a:t>
            </a: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 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endParaRPr lang="en-US" altLang="ko-KR" sz="2175" dirty="0">
              <a:ln w="9525" cap="flat" cmpd="sng" algn="ctr">
                <a:solidFill>
                  <a:schemeClr val="accent1">
                    <a:shade val="20000"/>
                  </a:schemeClr>
                </a:solidFill>
                <a:prstDash val="solid"/>
                <a:round/>
              </a:ln>
              <a:solidFill>
                <a:schemeClr val="lt1"/>
              </a:solidFill>
              <a:effectLst>
                <a:glow rad="63500">
                  <a:srgbClr val="6182D6">
                    <a:alpha val="50000"/>
                  </a:srgbClr>
                </a:glow>
              </a:effectLst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l                         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r>
              <a:rPr lang="ko-KR" altLang="en-US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</a:t>
            </a: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</a:p>
          <a:p>
            <a:pPr>
              <a:defRPr/>
            </a:pP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                    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endParaRPr lang="en-US" altLang="ko-KR" sz="2175" dirty="0">
              <a:ln w="9525" cap="flat" cmpd="sng" algn="ctr">
                <a:solidFill>
                  <a:schemeClr val="accent1">
                    <a:shade val="20000"/>
                  </a:schemeClr>
                </a:solidFill>
                <a:prstDash val="solid"/>
                <a:round/>
              </a:ln>
              <a:solidFill>
                <a:schemeClr val="lt1"/>
              </a:solidFill>
              <a:effectLst>
                <a:glow rad="63500">
                  <a:srgbClr val="6182D6">
                    <a:alpha val="50000"/>
                  </a:srgbClr>
                </a:glow>
              </a:effectLst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l                           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endParaRPr lang="en-US" altLang="ko-KR" sz="2175" dirty="0">
              <a:ln w="9525" cap="flat" cmpd="sng" algn="ctr">
                <a:solidFill>
                  <a:schemeClr val="accent1">
                    <a:shade val="20000"/>
                  </a:schemeClr>
                </a:solidFill>
                <a:prstDash val="solid"/>
                <a:round/>
              </a:ln>
              <a:solidFill>
                <a:schemeClr val="lt1"/>
              </a:solidFill>
              <a:effectLst>
                <a:glow rad="63500">
                  <a:srgbClr val="6182D6">
                    <a:alpha val="50000"/>
                  </a:srgbClr>
                </a:glow>
              </a:effectLst>
              <a:latin typeface="굴림"/>
              <a:ea typeface="굴림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DF0F65-4A55-4002-9DB0-4D85A3CFEE8D}"/>
              </a:ext>
            </a:extLst>
          </p:cNvPr>
          <p:cNvSpPr/>
          <p:nvPr/>
        </p:nvSpPr>
        <p:spPr>
          <a:xfrm>
            <a:off x="2962485" y="1297645"/>
            <a:ext cx="3024378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1DDCE2-3819-42C4-8E04-D00412852DE6}"/>
              </a:ext>
            </a:extLst>
          </p:cNvPr>
          <p:cNvSpPr/>
          <p:nvPr/>
        </p:nvSpPr>
        <p:spPr>
          <a:xfrm>
            <a:off x="2951799" y="4742066"/>
            <a:ext cx="3024378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315322-0880-4195-9918-BF1520963A75}"/>
              </a:ext>
            </a:extLst>
          </p:cNvPr>
          <p:cNvGrpSpPr/>
          <p:nvPr/>
        </p:nvGrpSpPr>
        <p:grpSpPr>
          <a:xfrm>
            <a:off x="3734918" y="2443128"/>
            <a:ext cx="1558982" cy="600361"/>
            <a:chOff x="5231892" y="1404366"/>
            <a:chExt cx="2078642" cy="8004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FE0B067-E21C-4B04-9C98-4B1E17E89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231892" y="1404366"/>
              <a:ext cx="498785" cy="79209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D0F361-5521-4562-9BAA-CB91A953E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84037" y="1425633"/>
              <a:ext cx="468058" cy="77083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85A633-0CEA-467B-983E-EF70DDACB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596771"/>
              <a:ext cx="198120" cy="1676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4268E6-B8BE-4C0D-864C-5A6B7EFD5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884807"/>
              <a:ext cx="198120" cy="16764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2F98FBA-77B5-4F21-A86D-3D27E82E6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717953" y="1404366"/>
              <a:ext cx="498785" cy="79209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FDAC5B-1FB2-44CB-B27E-7AC50F3DCE2D}"/>
                </a:ext>
              </a:extLst>
            </p:cNvPr>
            <p:cNvSpPr/>
            <p:nvPr/>
          </p:nvSpPr>
          <p:spPr>
            <a:xfrm>
              <a:off x="5231892" y="1404366"/>
              <a:ext cx="2078642" cy="800481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460ED0-B02A-4EC0-B5BA-5469EA65B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852095" y="1434065"/>
              <a:ext cx="432054" cy="762399"/>
            </a:xfrm>
            <a:prstGeom prst="rect">
              <a:avLst/>
            </a:prstGeom>
          </p:spPr>
        </p:pic>
      </p:grp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6BD0BD0B-8191-4D93-A4A3-9E964214CB42}"/>
              </a:ext>
            </a:extLst>
          </p:cNvPr>
          <p:cNvSpPr/>
          <p:nvPr/>
        </p:nvSpPr>
        <p:spPr>
          <a:xfrm>
            <a:off x="2330771" y="1693351"/>
            <a:ext cx="4266533" cy="4266533"/>
          </a:xfrm>
          <a:prstGeom prst="donut">
            <a:avLst>
              <a:gd name="adj" fmla="val 7372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260AB89-4C5C-48F3-9FA5-75DFCFF00404}"/>
              </a:ext>
            </a:extLst>
          </p:cNvPr>
          <p:cNvGrpSpPr/>
          <p:nvPr/>
        </p:nvGrpSpPr>
        <p:grpSpPr>
          <a:xfrm>
            <a:off x="2317242" y="2389120"/>
            <a:ext cx="810101" cy="1444680"/>
            <a:chOff x="3341657" y="1332357"/>
            <a:chExt cx="1080134" cy="192624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F8670B4-3276-47D4-9571-64256F87BEBE}"/>
                </a:ext>
              </a:extLst>
            </p:cNvPr>
            <p:cNvSpPr/>
            <p:nvPr/>
          </p:nvSpPr>
          <p:spPr>
            <a:xfrm>
              <a:off x="3917728" y="1332357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5290B3A-D22A-4F7D-9230-A3CCA9F4E953}"/>
                </a:ext>
              </a:extLst>
            </p:cNvPr>
            <p:cNvSpPr/>
            <p:nvPr/>
          </p:nvSpPr>
          <p:spPr>
            <a:xfrm>
              <a:off x="3413666" y="225047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9270A07-A8AD-43F5-8D44-76669A4C801C}"/>
                </a:ext>
              </a:extLst>
            </p:cNvPr>
            <p:cNvSpPr/>
            <p:nvPr/>
          </p:nvSpPr>
          <p:spPr>
            <a:xfrm>
              <a:off x="3341657" y="2754534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832191-32F6-4451-B471-6EA0C779771A}"/>
                </a:ext>
              </a:extLst>
            </p:cNvPr>
            <p:cNvSpPr/>
            <p:nvPr/>
          </p:nvSpPr>
          <p:spPr>
            <a:xfrm>
              <a:off x="3629692" y="176441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4452EE-AF6D-4546-8656-3D007CD64582}"/>
              </a:ext>
            </a:extLst>
          </p:cNvPr>
          <p:cNvGrpSpPr/>
          <p:nvPr/>
        </p:nvGrpSpPr>
        <p:grpSpPr>
          <a:xfrm>
            <a:off x="5206602" y="1895845"/>
            <a:ext cx="688586" cy="569557"/>
            <a:chOff x="7194137" y="674655"/>
            <a:chExt cx="918114" cy="75940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062FF62-BCD2-4460-9815-367D130F5786}"/>
                </a:ext>
              </a:extLst>
            </p:cNvPr>
            <p:cNvSpPr/>
            <p:nvPr/>
          </p:nvSpPr>
          <p:spPr>
            <a:xfrm>
              <a:off x="7608188" y="930002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C8C45F-B889-4463-AACF-DA01C84E265F}"/>
                </a:ext>
              </a:extLst>
            </p:cNvPr>
            <p:cNvSpPr/>
            <p:nvPr/>
          </p:nvSpPr>
          <p:spPr>
            <a:xfrm>
              <a:off x="7194137" y="674655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88B992B-4429-4D7C-A291-EA350D5EFECE}"/>
              </a:ext>
            </a:extLst>
          </p:cNvPr>
          <p:cNvSpPr txBox="1"/>
          <p:nvPr/>
        </p:nvSpPr>
        <p:spPr>
          <a:xfrm>
            <a:off x="505774" y="604790"/>
            <a:ext cx="489431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▶ 스케줄러 외관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–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날씨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&amp;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온도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(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비 올 때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93CC84-C771-419B-80BE-61CC8A82912F}"/>
              </a:ext>
            </a:extLst>
          </p:cNvPr>
          <p:cNvSpPr txBox="1"/>
          <p:nvPr/>
        </p:nvSpPr>
        <p:spPr>
          <a:xfrm>
            <a:off x="2761208" y="3052988"/>
            <a:ext cx="353898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5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-3’</a:t>
            </a:r>
            <a:r>
              <a:rPr lang="en-US" altLang="ko-KR" sz="25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(-3/-12)</a:t>
            </a:r>
          </a:p>
          <a:p>
            <a:pPr algn="ctr">
              <a:defRPr/>
            </a:pPr>
            <a:r>
              <a:rPr lang="ko-KR" altLang="en-US" sz="20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63500">
                    <a:schemeClr val="dk1">
                      <a:alpha val="50000"/>
                    </a:schemeClr>
                  </a:glow>
                </a:effectLst>
              </a:rPr>
              <a:t>어제보다 추워요</a:t>
            </a:r>
            <a:r>
              <a:rPr lang="en-US" altLang="ko-KR" sz="20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63500">
                    <a:schemeClr val="dk1">
                      <a:alpha val="50000"/>
                    </a:schemeClr>
                  </a:glow>
                </a:effectLst>
              </a:rPr>
              <a:t>!!</a:t>
            </a:r>
            <a:r>
              <a:rPr lang="ko-KR" altLang="en-US" sz="4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dk1"/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</a:t>
            </a:r>
            <a:r>
              <a:rPr lang="ko-KR" altLang="en-US" sz="4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    </a:t>
            </a:r>
            <a:r>
              <a:rPr lang="ko-KR" altLang="en-US" sz="32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 </a:t>
            </a:r>
            <a:r>
              <a:rPr lang="ko-KR" altLang="en-US" sz="3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249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0.00046 L -0.00034 0.4909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D47F00-BE82-4DAB-A4D4-99763B4471C9}"/>
              </a:ext>
            </a:extLst>
          </p:cNvPr>
          <p:cNvSpPr/>
          <p:nvPr/>
        </p:nvSpPr>
        <p:spPr>
          <a:xfrm>
            <a:off x="1331640" y="1031257"/>
            <a:ext cx="6440600" cy="56381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50E9AB-2EC5-42F9-911C-A9D12A2F0234}"/>
              </a:ext>
            </a:extLst>
          </p:cNvPr>
          <p:cNvSpPr/>
          <p:nvPr/>
        </p:nvSpPr>
        <p:spPr>
          <a:xfrm>
            <a:off x="3734918" y="2443128"/>
            <a:ext cx="1558982" cy="594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하드웨어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5B96CE-62C0-4BB4-A6EE-361F53CF359A}"/>
              </a:ext>
            </a:extLst>
          </p:cNvPr>
          <p:cNvSpPr/>
          <p:nvPr/>
        </p:nvSpPr>
        <p:spPr>
          <a:xfrm>
            <a:off x="2938319" y="3176972"/>
            <a:ext cx="3078385" cy="1539192"/>
          </a:xfrm>
          <a:prstGeom prst="rect">
            <a:avLst/>
          </a:prstGeom>
          <a:pattFill prst="smCheck">
            <a:fgClr>
              <a:schemeClr val="dk1">
                <a:alpha val="92000"/>
              </a:schemeClr>
            </a:fgClr>
            <a:bgClr>
              <a:srgbClr val="D9D9D9"/>
            </a:bgClr>
          </a:patt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381B06-79B7-4396-9F64-24E4C157F02B}"/>
              </a:ext>
            </a:extLst>
          </p:cNvPr>
          <p:cNvSpPr/>
          <p:nvPr/>
        </p:nvSpPr>
        <p:spPr>
          <a:xfrm>
            <a:off x="-14009" y="3144982"/>
            <a:ext cx="1345649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5DA7EB-60F8-4156-9E37-FE6DF10537F2}"/>
              </a:ext>
            </a:extLst>
          </p:cNvPr>
          <p:cNvSpPr/>
          <p:nvPr/>
        </p:nvSpPr>
        <p:spPr>
          <a:xfrm>
            <a:off x="7772241" y="3144982"/>
            <a:ext cx="1363286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DCCC74-3CF7-4618-A425-3CDD3D01E0A4}"/>
              </a:ext>
            </a:extLst>
          </p:cNvPr>
          <p:cNvSpPr/>
          <p:nvPr/>
        </p:nvSpPr>
        <p:spPr>
          <a:xfrm>
            <a:off x="1331639" y="3032964"/>
            <a:ext cx="1584177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F7F3CC-9DF8-4140-89E1-26D839B5D71A}"/>
              </a:ext>
            </a:extLst>
          </p:cNvPr>
          <p:cNvSpPr/>
          <p:nvPr/>
        </p:nvSpPr>
        <p:spPr>
          <a:xfrm>
            <a:off x="6048164" y="3055377"/>
            <a:ext cx="1724076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A31BF-147A-46F3-AF46-6A1DF8D3BDF6}"/>
              </a:ext>
            </a:extLst>
          </p:cNvPr>
          <p:cNvSpPr txBox="1"/>
          <p:nvPr/>
        </p:nvSpPr>
        <p:spPr>
          <a:xfrm>
            <a:off x="2987782" y="1889537"/>
            <a:ext cx="30603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 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</a:t>
            </a:r>
            <a:r>
              <a:rPr lang="ko-KR" altLang="en-US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                </a:t>
            </a: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 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endParaRPr lang="en-US" altLang="ko-KR" sz="2000" dirty="0">
              <a:ln w="9525" cap="flat" cmpd="sng" algn="ctr">
                <a:solidFill>
                  <a:schemeClr val="accent1">
                    <a:shade val="20000"/>
                  </a:schemeClr>
                </a:solidFill>
                <a:prstDash val="solid"/>
                <a:round/>
              </a:ln>
              <a:solidFill>
                <a:schemeClr val="lt1"/>
              </a:solidFill>
              <a:effectLst>
                <a:glow rad="63500">
                  <a:srgbClr val="6182D6">
                    <a:alpha val="50000"/>
                  </a:srgbClr>
                </a:glow>
              </a:effectLst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o                         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endParaRPr lang="en-US" altLang="ko-KR" sz="2000" dirty="0">
              <a:ln w="9525" cap="flat" cmpd="sng" algn="ctr">
                <a:solidFill>
                  <a:schemeClr val="accent1">
                    <a:shade val="20000"/>
                  </a:schemeClr>
                </a:solidFill>
                <a:prstDash val="solid"/>
                <a:round/>
              </a:ln>
              <a:solidFill>
                <a:schemeClr val="lt1"/>
              </a:solidFill>
              <a:effectLst>
                <a:glow rad="63500">
                  <a:srgbClr val="6182D6">
                    <a:alpha val="50000"/>
                  </a:srgbClr>
                </a:glow>
              </a:effectLst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                      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</a:t>
            </a:r>
          </a:p>
          <a:p>
            <a:pPr>
              <a:defRPr/>
            </a:pP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o                           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                       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DF0F65-4A55-4002-9DB0-4D85A3CFEE8D}"/>
              </a:ext>
            </a:extLst>
          </p:cNvPr>
          <p:cNvSpPr/>
          <p:nvPr/>
        </p:nvSpPr>
        <p:spPr>
          <a:xfrm>
            <a:off x="2980344" y="1294113"/>
            <a:ext cx="3024378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1DDCE2-3819-42C4-8E04-D00412852DE6}"/>
              </a:ext>
            </a:extLst>
          </p:cNvPr>
          <p:cNvSpPr/>
          <p:nvPr/>
        </p:nvSpPr>
        <p:spPr>
          <a:xfrm>
            <a:off x="2951820" y="4729881"/>
            <a:ext cx="3024378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315322-0880-4195-9918-BF1520963A75}"/>
              </a:ext>
            </a:extLst>
          </p:cNvPr>
          <p:cNvGrpSpPr/>
          <p:nvPr/>
        </p:nvGrpSpPr>
        <p:grpSpPr>
          <a:xfrm>
            <a:off x="3734918" y="2443128"/>
            <a:ext cx="1558982" cy="600361"/>
            <a:chOff x="5231892" y="1404366"/>
            <a:chExt cx="2078642" cy="8004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FE0B067-E21C-4B04-9C98-4B1E17E89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231892" y="1404366"/>
              <a:ext cx="498785" cy="79209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D0F361-5521-4562-9BAA-CB91A953E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84037" y="1425633"/>
              <a:ext cx="468058" cy="77083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85A633-0CEA-467B-983E-EF70DDACB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596771"/>
              <a:ext cx="198120" cy="1676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4268E6-B8BE-4C0D-864C-5A6B7EFD5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884807"/>
              <a:ext cx="198120" cy="16764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2F98FBA-77B5-4F21-A86D-3D27E82E6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717953" y="1404366"/>
              <a:ext cx="498785" cy="79209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FDAC5B-1FB2-44CB-B27E-7AC50F3DCE2D}"/>
                </a:ext>
              </a:extLst>
            </p:cNvPr>
            <p:cNvSpPr/>
            <p:nvPr/>
          </p:nvSpPr>
          <p:spPr>
            <a:xfrm>
              <a:off x="5231892" y="1404366"/>
              <a:ext cx="2078642" cy="800481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460ED0-B02A-4EC0-B5BA-5469EA65B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852095" y="1434065"/>
              <a:ext cx="432054" cy="762399"/>
            </a:xfrm>
            <a:prstGeom prst="rect">
              <a:avLst/>
            </a:prstGeom>
          </p:spPr>
        </p:pic>
      </p:grp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6BD0BD0B-8191-4D93-A4A3-9E964214CB42}"/>
              </a:ext>
            </a:extLst>
          </p:cNvPr>
          <p:cNvSpPr/>
          <p:nvPr/>
        </p:nvSpPr>
        <p:spPr>
          <a:xfrm>
            <a:off x="2330771" y="1693351"/>
            <a:ext cx="4266533" cy="4266533"/>
          </a:xfrm>
          <a:prstGeom prst="donut">
            <a:avLst>
              <a:gd name="adj" fmla="val 7372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260AB89-4C5C-48F3-9FA5-75DFCFF00404}"/>
              </a:ext>
            </a:extLst>
          </p:cNvPr>
          <p:cNvGrpSpPr/>
          <p:nvPr/>
        </p:nvGrpSpPr>
        <p:grpSpPr>
          <a:xfrm>
            <a:off x="2317242" y="2389120"/>
            <a:ext cx="810101" cy="1444680"/>
            <a:chOff x="3341657" y="1332357"/>
            <a:chExt cx="1080134" cy="192624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F8670B4-3276-47D4-9571-64256F87BEBE}"/>
                </a:ext>
              </a:extLst>
            </p:cNvPr>
            <p:cNvSpPr/>
            <p:nvPr/>
          </p:nvSpPr>
          <p:spPr>
            <a:xfrm>
              <a:off x="3917728" y="1332357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5290B3A-D22A-4F7D-9230-A3CCA9F4E953}"/>
                </a:ext>
              </a:extLst>
            </p:cNvPr>
            <p:cNvSpPr/>
            <p:nvPr/>
          </p:nvSpPr>
          <p:spPr>
            <a:xfrm>
              <a:off x="3413666" y="225047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9270A07-A8AD-43F5-8D44-76669A4C801C}"/>
                </a:ext>
              </a:extLst>
            </p:cNvPr>
            <p:cNvSpPr/>
            <p:nvPr/>
          </p:nvSpPr>
          <p:spPr>
            <a:xfrm>
              <a:off x="3341657" y="2754534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832191-32F6-4451-B471-6EA0C779771A}"/>
                </a:ext>
              </a:extLst>
            </p:cNvPr>
            <p:cNvSpPr/>
            <p:nvPr/>
          </p:nvSpPr>
          <p:spPr>
            <a:xfrm>
              <a:off x="3629692" y="176441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4452EE-AF6D-4546-8656-3D007CD64582}"/>
              </a:ext>
            </a:extLst>
          </p:cNvPr>
          <p:cNvGrpSpPr/>
          <p:nvPr/>
        </p:nvGrpSpPr>
        <p:grpSpPr>
          <a:xfrm>
            <a:off x="5206602" y="1895845"/>
            <a:ext cx="688586" cy="569557"/>
            <a:chOff x="7194137" y="674655"/>
            <a:chExt cx="918114" cy="75940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062FF62-BCD2-4460-9815-367D130F5786}"/>
                </a:ext>
              </a:extLst>
            </p:cNvPr>
            <p:cNvSpPr/>
            <p:nvPr/>
          </p:nvSpPr>
          <p:spPr>
            <a:xfrm>
              <a:off x="7608188" y="930002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C8C45F-B889-4463-AACF-DA01C84E265F}"/>
                </a:ext>
              </a:extLst>
            </p:cNvPr>
            <p:cNvSpPr/>
            <p:nvPr/>
          </p:nvSpPr>
          <p:spPr>
            <a:xfrm>
              <a:off x="7194137" y="674655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88B992B-4429-4D7C-A291-EA350D5EFECE}"/>
              </a:ext>
            </a:extLst>
          </p:cNvPr>
          <p:cNvSpPr txBox="1"/>
          <p:nvPr/>
        </p:nvSpPr>
        <p:spPr>
          <a:xfrm>
            <a:off x="505774" y="604790"/>
            <a:ext cx="489431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▶ 스케줄러 외관 </a:t>
            </a: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날씨</a:t>
            </a: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&amp;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온도 </a:t>
            </a: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눈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올 때</a:t>
            </a: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4576DF-3297-4D50-832E-25DCB333CC43}"/>
              </a:ext>
            </a:extLst>
          </p:cNvPr>
          <p:cNvSpPr txBox="1"/>
          <p:nvPr/>
        </p:nvSpPr>
        <p:spPr>
          <a:xfrm>
            <a:off x="2761208" y="3052988"/>
            <a:ext cx="353898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5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18’</a:t>
            </a:r>
            <a:r>
              <a:rPr lang="en-US" altLang="ko-KR" sz="25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(22/12)</a:t>
            </a:r>
          </a:p>
          <a:p>
            <a:pPr algn="ctr">
              <a:defRPr/>
            </a:pPr>
            <a:r>
              <a:rPr lang="ko-KR" altLang="en-US" sz="20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63500">
                    <a:schemeClr val="dk1">
                      <a:alpha val="50000"/>
                    </a:schemeClr>
                  </a:glow>
                </a:effectLst>
              </a:rPr>
              <a:t>어제보다 쌀쌀해요</a:t>
            </a:r>
            <a:r>
              <a:rPr lang="ko-KR" altLang="en-US" sz="4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dk1"/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</a:t>
            </a:r>
            <a:r>
              <a:rPr lang="ko-KR" altLang="en-US" sz="4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    </a:t>
            </a:r>
            <a:r>
              <a:rPr lang="ko-KR" altLang="en-US" sz="32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 </a:t>
            </a:r>
            <a:r>
              <a:rPr lang="ko-KR" altLang="en-US" sz="3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358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46 L -0.00243 0.4166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전체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519237"/>
            <a:ext cx="5734050" cy="38195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07704" y="1519237"/>
            <a:ext cx="5328592" cy="2521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0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92" y="877019"/>
            <a:ext cx="6781800" cy="56483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87824" y="877019"/>
            <a:ext cx="2160240" cy="427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6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751</Words>
  <Application>Microsoft Office PowerPoint</Application>
  <PresentationFormat>화면 슬라이드 쇼(4:3)</PresentationFormat>
  <Paragraphs>244</Paragraphs>
  <Slides>39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39</vt:i4>
      </vt:variant>
    </vt:vector>
  </HeadingPairs>
  <TitlesOfParts>
    <vt:vector size="54" baseType="lpstr">
      <vt:lpstr>굴림</vt:lpstr>
      <vt:lpstr>굴림</vt:lpstr>
      <vt:lpstr>맑은 고딕</vt:lpstr>
      <vt:lpstr>빙그레체</vt:lpstr>
      <vt:lpstr>빙그레체Ⅱ</vt:lpstr>
      <vt:lpstr>-윤고딕330</vt:lpstr>
      <vt:lpstr>-윤고딕340</vt:lpstr>
      <vt:lpstr>함초롬돋움</vt:lpstr>
      <vt:lpstr>Arial</vt:lpstr>
      <vt:lpstr>Office 테마</vt:lpstr>
      <vt:lpstr>3_Office 테마</vt:lpstr>
      <vt:lpstr>1_Office 테마</vt:lpstr>
      <vt:lpstr>2_Office 테마</vt:lpstr>
      <vt:lpstr>4_Office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세규</dc:creator>
  <cp:lastModifiedBy>doublesk0810@gmail.com</cp:lastModifiedBy>
  <cp:revision>355</cp:revision>
  <dcterms:created xsi:type="dcterms:W3CDTF">2018-10-27T05:42:46Z</dcterms:created>
  <dcterms:modified xsi:type="dcterms:W3CDTF">2019-05-08T03:33:10Z</dcterms:modified>
</cp:coreProperties>
</file>